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Black" panose="02000000000000000000" pitchFamily="2" charset="0"/>
      <p:bold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6" d="100"/>
          <a:sy n="136" d="100"/>
        </p:scale>
        <p:origin x="816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fd95aa0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g120fd95aa0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g120fd95aa07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20fd95aa07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120fd95aa07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0fd95aa07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8" name="Google Shape;68;g120fd95aa07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20fd95aa07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" name="Google Shape;89;g120fd95aa07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0fd95aa07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g120fd95aa07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0fd95aa07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g120fd95aa07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20fd95aa07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20fd95aa07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0fd95aa07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8" name="Google Shape;168;g120fd95aa07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0fd95aa07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20fd95aa07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20fd95aa07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6" name="Google Shape;246;g120fd95aa07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jpg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3139" y="3867894"/>
            <a:ext cx="2926773" cy="8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5801" y="771550"/>
            <a:ext cx="3126119" cy="729642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/>
          <p:nvPr/>
        </p:nvSpPr>
        <p:spPr>
          <a:xfrm>
            <a:off x="725800" y="2499750"/>
            <a:ext cx="8042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4000" dirty="0">
                <a:solidFill>
                  <a:schemeClr val="bg1"/>
                </a:solidFill>
                <a:latin typeface="Open Sans" panose="020B0606030504020204" pitchFamily="34" charset="0"/>
              </a:rPr>
              <a:t>Проект Виртуальный коуч</a:t>
            </a:r>
            <a:endParaRPr sz="4000" dirty="0">
              <a:solidFill>
                <a:schemeClr val="bg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dirty="0">
              <a:solidFill>
                <a:schemeClr val="bg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755576" y="3241308"/>
            <a:ext cx="6750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" sz="1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Колычев Алексей Васильевич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40" y="-92546"/>
            <a:ext cx="9144000" cy="52360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21140" y="195486"/>
            <a:ext cx="1062559" cy="248003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3"/>
          <p:cNvSpPr/>
          <p:nvPr/>
        </p:nvSpPr>
        <p:spPr>
          <a:xfrm>
            <a:off x="611559" y="1131590"/>
            <a:ext cx="6752877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Дополнительный слайд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Скриншоты из созданных видео</a:t>
            </a:r>
            <a:endParaRPr sz="2400" dirty="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72" name="Google Shape;272;p23"/>
          <p:cNvSpPr/>
          <p:nvPr/>
        </p:nvSpPr>
        <p:spPr>
          <a:xfrm>
            <a:off x="611560" y="1563638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......................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23"/>
          <p:cNvSpPr/>
          <p:nvPr/>
        </p:nvSpPr>
        <p:spPr>
          <a:xfrm>
            <a:off x="6300192" y="2715185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6" name="Google Shape;276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260648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3"/>
          <p:cNvSpPr/>
          <p:nvPr/>
        </p:nvSpPr>
        <p:spPr>
          <a:xfrm>
            <a:off x="611560" y="1923678"/>
            <a:ext cx="3960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3"/>
          <p:cNvSpPr/>
          <p:nvPr/>
        </p:nvSpPr>
        <p:spPr>
          <a:xfrm>
            <a:off x="6300192" y="3867313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3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F4E741-5E10-42BC-9D73-C068B9879C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0505" y="2077578"/>
            <a:ext cx="2347492" cy="28505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EECF8D-608A-425E-BD63-EAF22ACE7370}"/>
              </a:ext>
            </a:extLst>
          </p:cNvPr>
          <p:cNvSpPr txBox="1"/>
          <p:nvPr/>
        </p:nvSpPr>
        <p:spPr>
          <a:xfrm>
            <a:off x="344658" y="2796888"/>
            <a:ext cx="949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Видео 1 – танцы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6FDD27-62A1-476E-83EB-BE0CECE931CD}"/>
              </a:ext>
            </a:extLst>
          </p:cNvPr>
          <p:cNvSpPr txBox="1"/>
          <p:nvPr/>
        </p:nvSpPr>
        <p:spPr>
          <a:xfrm>
            <a:off x="4773859" y="2796888"/>
            <a:ext cx="1753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Видео 2 - Пилатес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7CE281C-626F-4416-937C-45A4D6C8E8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7134" y="3177035"/>
            <a:ext cx="3085772" cy="168494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2360" y="188065"/>
            <a:ext cx="1080120" cy="24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091077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323524" y="690250"/>
            <a:ext cx="3133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О чём Ваш проект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539552" y="1552024"/>
            <a:ext cx="3528300" cy="10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526343" y="1244247"/>
            <a:ext cx="351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Тема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293844" y="1182692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1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4816544" y="1552024"/>
            <a:ext cx="4075800" cy="12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4803336" y="1244247"/>
            <a:ext cx="351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4570837" y="1182692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539551" y="3393162"/>
            <a:ext cx="3528300" cy="12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526341" y="3085385"/>
            <a:ext cx="4277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Актуальность предложения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293843" y="3023830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4501156" y="1347614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-73024" y="3056061"/>
            <a:ext cx="468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180676" y="3205462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8D6DC21-CFD6-49F9-9879-FC51CB69463B}"/>
              </a:ext>
            </a:extLst>
          </p:cNvPr>
          <p:cNvSpPr txBox="1"/>
          <p:nvPr/>
        </p:nvSpPr>
        <p:spPr>
          <a:xfrm>
            <a:off x="468599" y="3363861"/>
            <a:ext cx="8381557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850" algn="just"/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В последние годы мы наблюдаем </a:t>
            </a:r>
            <a:r>
              <a:rPr lang="ru-RU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интересную тенденцию</a:t>
            </a:r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: люди всё чаще тренируются у себя дома. Занятия с тренером в спортзале уходят в прошлое, и на смену им приходит новая реальность, в которой люди занимаются спортом, глядя в монитор.</a:t>
            </a:r>
          </a:p>
          <a:p>
            <a:pPr indent="450850" algn="just"/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Но если рядом нет тренера, </a:t>
            </a:r>
            <a:r>
              <a:rPr lang="ru-RU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кто же подскажет, правильно ли выполняется то или иное упражнение?</a:t>
            </a:r>
            <a:endParaRPr lang="ru-RU" b="0" i="0" dirty="0">
              <a:solidFill>
                <a:srgbClr val="313131"/>
              </a:solidFill>
              <a:effectLst/>
              <a:latin typeface="Open Sans" panose="020B0606030504020204" pitchFamily="34" charset="0"/>
            </a:endParaRPr>
          </a:p>
          <a:p>
            <a:pPr indent="450850" algn="just"/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Специально для таких случаев мы хотим создать </a:t>
            </a:r>
            <a:r>
              <a:rPr lang="ru-RU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виртуального коуча</a:t>
            </a:r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, который поможет людям выполнять физические упражнения без вреда здоровью.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E7FB21-9B94-494D-B0D0-805427C66BAD}"/>
              </a:ext>
            </a:extLst>
          </p:cNvPr>
          <p:cNvSpPr txBox="1"/>
          <p:nvPr/>
        </p:nvSpPr>
        <p:spPr>
          <a:xfrm>
            <a:off x="4803336" y="1565133"/>
            <a:ext cx="395380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Создать </a:t>
            </a:r>
            <a:r>
              <a:rPr lang="ru-RU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виртуального коуча</a:t>
            </a:r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, способного анализировать действия человека на видео с помощью распознавания действия по ключевым точкам, обнаруженным на теле человека.</a:t>
            </a:r>
            <a:endParaRPr lang="ru-RU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B75918-E331-4696-A80A-3FCC268F2291}"/>
              </a:ext>
            </a:extLst>
          </p:cNvPr>
          <p:cNvSpPr txBox="1"/>
          <p:nvPr/>
        </p:nvSpPr>
        <p:spPr>
          <a:xfrm>
            <a:off x="497678" y="1613547"/>
            <a:ext cx="26118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13131"/>
                </a:solidFill>
                <a:latin typeface="Open Sans" panose="020B0606030504020204" pitchFamily="34" charset="0"/>
              </a:rPr>
              <a:t>Проект. Виртуальный коуч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2360" y="188065"/>
            <a:ext cx="1080120" cy="24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659029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/>
          <p:nvPr/>
        </p:nvSpPr>
        <p:spPr>
          <a:xfrm>
            <a:off x="362778" y="1456053"/>
            <a:ext cx="4314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284278" y="2523542"/>
            <a:ext cx="43926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5292080" y="1177425"/>
            <a:ext cx="2488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Продолжительность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5292067" y="1571575"/>
            <a:ext cx="1996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каждого из этапов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5344640" y="2701888"/>
            <a:ext cx="1188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Сроки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6"/>
          <p:cNvSpPr/>
          <p:nvPr/>
        </p:nvSpPr>
        <p:spPr>
          <a:xfrm>
            <a:off x="5344640" y="3096044"/>
            <a:ext cx="13020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05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всего проекта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5323677" y="4227925"/>
            <a:ext cx="2753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Технические ресурсы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358874" y="699550"/>
            <a:ext cx="2978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Планирование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415181" y="3723878"/>
            <a:ext cx="462611" cy="460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342277" y="2211710"/>
            <a:ext cx="446420" cy="446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340804" y="699542"/>
            <a:ext cx="455332" cy="45765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423F94-DF8B-4127-8F76-6A8BA8DFBD81}"/>
              </a:ext>
            </a:extLst>
          </p:cNvPr>
          <p:cNvSpPr txBox="1"/>
          <p:nvPr/>
        </p:nvSpPr>
        <p:spPr>
          <a:xfrm>
            <a:off x="192208" y="1077549"/>
            <a:ext cx="4829958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1100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Спринт 1.</a:t>
            </a:r>
            <a:r>
              <a:rPr lang="ru-RU" sz="1100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Построение каркаса позы через ключевые точки.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100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Спринт 2.</a:t>
            </a:r>
            <a:r>
              <a:rPr lang="ru-RU" sz="1100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Оценка сходства поз по фотографии.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100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Спринт 3.</a:t>
            </a:r>
            <a:r>
              <a:rPr lang="ru-RU" sz="1100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Валидация оценки позы на видео.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100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Спринт 4.</a:t>
            </a:r>
            <a:r>
              <a:rPr lang="ru-RU" sz="1100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Разработка своего виртуального коуча.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100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Спринт 5.</a:t>
            </a:r>
            <a:r>
              <a:rPr lang="ru-RU" sz="1100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Подготовка к презентации проекта.</a:t>
            </a:r>
          </a:p>
          <a:p>
            <a:r>
              <a:rPr lang="ru-RU" sz="1100" dirty="0"/>
              <a:t>Один спринт - 1 неделя. Итого 5 недель</a:t>
            </a:r>
          </a:p>
          <a:p>
            <a:endParaRPr lang="ru-RU" sz="11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EA047D-DC7C-4906-809B-5DA5924E9ECE}"/>
              </a:ext>
            </a:extLst>
          </p:cNvPr>
          <p:cNvSpPr txBox="1"/>
          <p:nvPr/>
        </p:nvSpPr>
        <p:spPr>
          <a:xfrm>
            <a:off x="889875" y="2811067"/>
            <a:ext cx="2296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01.08.2023 – 01.09.2023 </a:t>
            </a:r>
          </a:p>
          <a:p>
            <a:endParaRPr lang="ru-R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37C7A7-3437-4CD0-B284-2A1D09A3F181}"/>
              </a:ext>
            </a:extLst>
          </p:cNvPr>
          <p:cNvSpPr txBox="1"/>
          <p:nvPr/>
        </p:nvSpPr>
        <p:spPr>
          <a:xfrm>
            <a:off x="889875" y="3548676"/>
            <a:ext cx="387907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Ноутбук с доступом к сети Интернет, </a:t>
            </a:r>
          </a:p>
          <a:p>
            <a:r>
              <a:rPr lang="ru-RU" dirty="0"/>
              <a:t>Облачный сервис </a:t>
            </a:r>
            <a:r>
              <a:rPr lang="en-US" dirty="0"/>
              <a:t>Google </a:t>
            </a:r>
            <a:r>
              <a:rPr lang="en-US" dirty="0" err="1"/>
              <a:t>colab</a:t>
            </a:r>
            <a:endParaRPr lang="en-US" dirty="0"/>
          </a:p>
          <a:p>
            <a:r>
              <a:rPr lang="en-US" dirty="0"/>
              <a:t>Python 3.10 </a:t>
            </a:r>
          </a:p>
          <a:p>
            <a:r>
              <a:rPr lang="ru-RU" dirty="0"/>
              <a:t>Библиотеки </a:t>
            </a:r>
            <a:r>
              <a:rPr lang="en-US" dirty="0"/>
              <a:t>Python 3.10</a:t>
            </a:r>
            <a:endParaRPr lang="ru-RU" dirty="0"/>
          </a:p>
          <a:p>
            <a:r>
              <a:rPr lang="ru-RU" dirty="0"/>
              <a:t>Модель глубокой нейронной сети по распознаванию ключевых точек позы человека</a:t>
            </a:r>
            <a:r>
              <a:rPr lang="en-US" dirty="0"/>
              <a:t> </a:t>
            </a:r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2360" y="188065"/>
            <a:ext cx="1080120" cy="24634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/>
          <p:nvPr/>
        </p:nvSpPr>
        <p:spPr>
          <a:xfrm>
            <a:off x="395536" y="1003863"/>
            <a:ext cx="4572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Источники данных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7"/>
          <p:cNvSpPr/>
          <p:nvPr/>
        </p:nvSpPr>
        <p:spPr>
          <a:xfrm>
            <a:off x="395536" y="3166978"/>
            <a:ext cx="18003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7"/>
          <p:cNvSpPr/>
          <p:nvPr/>
        </p:nvSpPr>
        <p:spPr>
          <a:xfrm>
            <a:off x="413415" y="2643758"/>
            <a:ext cx="2232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7"/>
          <p:cNvSpPr/>
          <p:nvPr/>
        </p:nvSpPr>
        <p:spPr>
          <a:xfrm>
            <a:off x="395536" y="1396482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......................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476672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2483768" y="3363838"/>
            <a:ext cx="1872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2501647" y="2643758"/>
            <a:ext cx="19263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4644008" y="3363838"/>
            <a:ext cx="18723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4661887" y="2643758"/>
            <a:ext cx="21423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6804248" y="3166978"/>
            <a:ext cx="1913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6822127" y="2643758"/>
            <a:ext cx="2232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7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5BCB9F-27B2-4542-8411-1B8462515816}"/>
              </a:ext>
            </a:extLst>
          </p:cNvPr>
          <p:cNvSpPr txBox="1"/>
          <p:nvPr/>
        </p:nvSpPr>
        <p:spPr>
          <a:xfrm>
            <a:off x="413415" y="1704282"/>
            <a:ext cx="54035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Сеть интернет</a:t>
            </a:r>
          </a:p>
          <a:p>
            <a:endParaRPr lang="ru-RU" dirty="0"/>
          </a:p>
          <a:p>
            <a:r>
              <a:rPr lang="ru-RU" dirty="0"/>
              <a:t>Ресурсы сети интернет: </a:t>
            </a:r>
            <a:r>
              <a:rPr lang="en-US" dirty="0"/>
              <a:t>youtube.com, </a:t>
            </a:r>
            <a:r>
              <a:rPr lang="en-US" dirty="0" err="1"/>
              <a:t>SkillFactory</a:t>
            </a:r>
            <a:r>
              <a:rPr lang="en-US" dirty="0"/>
              <a:t>, Yandex.ru </a:t>
            </a:r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2360" y="188065"/>
            <a:ext cx="1080120" cy="24634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8"/>
          <p:cNvSpPr/>
          <p:nvPr/>
        </p:nvSpPr>
        <p:spPr>
          <a:xfrm>
            <a:off x="395536" y="1003863"/>
            <a:ext cx="4572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Сбор и хранение данных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395536" y="3166978"/>
            <a:ext cx="18003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8"/>
          <p:cNvSpPr/>
          <p:nvPr/>
        </p:nvSpPr>
        <p:spPr>
          <a:xfrm>
            <a:off x="413415" y="2643758"/>
            <a:ext cx="2232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8"/>
          <p:cNvSpPr/>
          <p:nvPr/>
        </p:nvSpPr>
        <p:spPr>
          <a:xfrm>
            <a:off x="395536" y="1396482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......................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476672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2483768" y="3363838"/>
            <a:ext cx="1872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8"/>
          <p:cNvSpPr/>
          <p:nvPr/>
        </p:nvSpPr>
        <p:spPr>
          <a:xfrm>
            <a:off x="2501647" y="2643758"/>
            <a:ext cx="19263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8"/>
          <p:cNvSpPr/>
          <p:nvPr/>
        </p:nvSpPr>
        <p:spPr>
          <a:xfrm>
            <a:off x="4644008" y="3363838"/>
            <a:ext cx="18723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8"/>
          <p:cNvSpPr/>
          <p:nvPr/>
        </p:nvSpPr>
        <p:spPr>
          <a:xfrm>
            <a:off x="4661887" y="2643758"/>
            <a:ext cx="21423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8"/>
          <p:cNvSpPr/>
          <p:nvPr/>
        </p:nvSpPr>
        <p:spPr>
          <a:xfrm>
            <a:off x="6804248" y="3166978"/>
            <a:ext cx="1913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8"/>
          <p:cNvSpPr/>
          <p:nvPr/>
        </p:nvSpPr>
        <p:spPr>
          <a:xfrm>
            <a:off x="6822127" y="2643758"/>
            <a:ext cx="2232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8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957D1E-B433-47BF-8930-E78FE8AFF40A}"/>
              </a:ext>
            </a:extLst>
          </p:cNvPr>
          <p:cNvSpPr txBox="1"/>
          <p:nvPr/>
        </p:nvSpPr>
        <p:spPr>
          <a:xfrm>
            <a:off x="395536" y="1685328"/>
            <a:ext cx="5403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Сбор данных осуществляется из сети Интернет </a:t>
            </a:r>
          </a:p>
          <a:p>
            <a:endParaRPr lang="ru-RU" dirty="0"/>
          </a:p>
          <a:p>
            <a:r>
              <a:rPr lang="ru-RU" dirty="0"/>
              <a:t>Хранение данных на </a:t>
            </a:r>
            <a:r>
              <a:rPr lang="en-US" dirty="0"/>
              <a:t>SSD </a:t>
            </a:r>
            <a:r>
              <a:rPr lang="ru-RU" dirty="0"/>
              <a:t>ноутбука и рабочем пространстве </a:t>
            </a:r>
            <a:r>
              <a:rPr lang="en-US" dirty="0"/>
              <a:t>Google </a:t>
            </a:r>
            <a:r>
              <a:rPr lang="en-US" dirty="0" err="1"/>
              <a:t>Colab</a:t>
            </a:r>
            <a:endParaRPr 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252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2360" y="188065"/>
            <a:ext cx="1080120" cy="24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803045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9"/>
          <p:cNvSpPr/>
          <p:nvPr/>
        </p:nvSpPr>
        <p:spPr>
          <a:xfrm>
            <a:off x="323528" y="690250"/>
            <a:ext cx="2114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Алгоритмы ИИ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9"/>
          <p:cNvSpPr/>
          <p:nvPr/>
        </p:nvSpPr>
        <p:spPr>
          <a:xfrm>
            <a:off x="539552" y="1552024"/>
            <a:ext cx="38883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9"/>
          <p:cNvSpPr/>
          <p:nvPr/>
        </p:nvSpPr>
        <p:spPr>
          <a:xfrm>
            <a:off x="526343" y="1244247"/>
            <a:ext cx="351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293844" y="1182692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1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4600520" y="1552024"/>
            <a:ext cx="44049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9"/>
          <p:cNvSpPr/>
          <p:nvPr/>
        </p:nvSpPr>
        <p:spPr>
          <a:xfrm>
            <a:off x="4587312" y="1244247"/>
            <a:ext cx="351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539551" y="3543712"/>
            <a:ext cx="3528300" cy="12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9"/>
          <p:cNvSpPr/>
          <p:nvPr/>
        </p:nvSpPr>
        <p:spPr>
          <a:xfrm>
            <a:off x="526341" y="3065353"/>
            <a:ext cx="427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19"/>
          <p:cNvSpPr/>
          <p:nvPr/>
        </p:nvSpPr>
        <p:spPr>
          <a:xfrm>
            <a:off x="4816543" y="3579862"/>
            <a:ext cx="4075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4803335" y="3065353"/>
            <a:ext cx="4089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9"/>
          <p:cNvSpPr/>
          <p:nvPr/>
        </p:nvSpPr>
        <p:spPr>
          <a:xfrm>
            <a:off x="4285132" y="1347614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-73024" y="3036029"/>
            <a:ext cx="468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19"/>
          <p:cNvSpPr/>
          <p:nvPr/>
        </p:nvSpPr>
        <p:spPr>
          <a:xfrm>
            <a:off x="180676" y="3185430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2920C4-7153-494F-83CA-38905F084C66}"/>
              </a:ext>
            </a:extLst>
          </p:cNvPr>
          <p:cNvSpPr txBox="1"/>
          <p:nvPr/>
        </p:nvSpPr>
        <p:spPr>
          <a:xfrm>
            <a:off x="842924" y="1209949"/>
            <a:ext cx="27022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0" dirty="0">
                <a:solidFill>
                  <a:srgbClr val="18181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Модель </a:t>
            </a:r>
            <a:r>
              <a:rPr lang="en-US" b="1" i="0" dirty="0" err="1">
                <a:solidFill>
                  <a:srgbClr val="18181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Keypoint</a:t>
            </a:r>
            <a:r>
              <a:rPr lang="en-US" b="1" i="0" dirty="0">
                <a:solidFill>
                  <a:srgbClr val="18181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RCNN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5911AA-5135-4080-A95D-32CB55B53F8F}"/>
              </a:ext>
            </a:extLst>
          </p:cNvPr>
          <p:cNvSpPr txBox="1"/>
          <p:nvPr/>
        </p:nvSpPr>
        <p:spPr>
          <a:xfrm>
            <a:off x="293843" y="1638415"/>
            <a:ext cx="85984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Для создания </a:t>
            </a:r>
            <a:r>
              <a:rPr lang="ru-RU" b="0" i="1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Human </a:t>
            </a:r>
            <a:r>
              <a:rPr lang="ru-RU" b="0" i="1" dirty="0" err="1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Pose</a:t>
            </a:r>
            <a:r>
              <a:rPr lang="ru-RU" b="0" i="1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ru-RU" b="0" i="1" dirty="0" err="1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Skeleton</a:t>
            </a:r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использовалось архитектура </a:t>
            </a:r>
            <a:r>
              <a:rPr lang="ru-RU" b="1" i="0" dirty="0" err="1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Keypoint</a:t>
            </a:r>
            <a:r>
              <a:rPr lang="ru-RU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 RCNN</a:t>
            </a:r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, имплементация которой представлена в библиотеке </a:t>
            </a:r>
            <a:r>
              <a:rPr lang="ru-RU" b="0" i="1" dirty="0" err="1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torchvision</a:t>
            </a:r>
            <a:endParaRPr lang="ru-R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BDF3D6-1E7E-4B05-A263-7FC7B20069F1}"/>
              </a:ext>
            </a:extLst>
          </p:cNvPr>
          <p:cNvSpPr txBox="1"/>
          <p:nvPr/>
        </p:nvSpPr>
        <p:spPr>
          <a:xfrm>
            <a:off x="294080" y="2482089"/>
            <a:ext cx="846878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Модель обучена на наборе данных </a:t>
            </a:r>
            <a:r>
              <a:rPr lang="ru-RU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MS-COCO</a:t>
            </a:r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ru-RU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(Common </a:t>
            </a:r>
            <a:r>
              <a:rPr lang="ru-RU" b="1" i="0" dirty="0" err="1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Objects</a:t>
            </a:r>
            <a:r>
              <a:rPr lang="ru-RU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ru-RU" b="1" i="0" dirty="0" err="1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in</a:t>
            </a:r>
            <a:r>
              <a:rPr lang="ru-RU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ru-RU" b="1" i="0" dirty="0" err="1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Context</a:t>
            </a:r>
            <a:r>
              <a:rPr lang="ru-RU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)</a:t>
            </a:r>
            <a:r>
              <a:rPr lang="ru-RU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с целью обнаружения 17 ключевых точек человеческого тела (нос, глаза, уши, плечи, локти, запястья, бёдра, колени и лодыжки).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36A19BD-F5E7-41AD-8E5E-A2B1D7D4C9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576" y="3444369"/>
            <a:ext cx="2849657" cy="125106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9850919-119E-4420-BBEE-AE2D09D1D7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9719" y="3444369"/>
            <a:ext cx="4778099" cy="116877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4322" y="-44787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2360" y="188065"/>
            <a:ext cx="1080120" cy="24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836712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0"/>
          <p:cNvSpPr/>
          <p:nvPr/>
        </p:nvSpPr>
        <p:spPr>
          <a:xfrm>
            <a:off x="323525" y="555525"/>
            <a:ext cx="4248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Технологический стек для проекта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539552" y="1714912"/>
            <a:ext cx="26643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0"/>
          <p:cNvSpPr/>
          <p:nvPr/>
        </p:nvSpPr>
        <p:spPr>
          <a:xfrm>
            <a:off x="526343" y="1244247"/>
            <a:ext cx="2245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293844" y="1182692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1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77" name="Google Shape;177;p20"/>
          <p:cNvSpPr/>
          <p:nvPr/>
        </p:nvSpPr>
        <p:spPr>
          <a:xfrm>
            <a:off x="3376384" y="1714912"/>
            <a:ext cx="24210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0"/>
          <p:cNvSpPr/>
          <p:nvPr/>
        </p:nvSpPr>
        <p:spPr>
          <a:xfrm>
            <a:off x="3363177" y="1244247"/>
            <a:ext cx="2289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0"/>
          <p:cNvSpPr/>
          <p:nvPr/>
        </p:nvSpPr>
        <p:spPr>
          <a:xfrm>
            <a:off x="3130677" y="1182692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80" name="Google Shape;180;p20"/>
          <p:cNvSpPr/>
          <p:nvPr/>
        </p:nvSpPr>
        <p:spPr>
          <a:xfrm>
            <a:off x="4570836" y="3023830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81" name="Google Shape;181;p20"/>
          <p:cNvSpPr/>
          <p:nvPr/>
        </p:nvSpPr>
        <p:spPr>
          <a:xfrm>
            <a:off x="2483768" y="1198213"/>
            <a:ext cx="892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0"/>
          <p:cNvSpPr/>
          <p:nvPr/>
        </p:nvSpPr>
        <p:spPr>
          <a:xfrm>
            <a:off x="3060996" y="1347614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0"/>
          <p:cNvSpPr/>
          <p:nvPr/>
        </p:nvSpPr>
        <p:spPr>
          <a:xfrm>
            <a:off x="8215888" y="1203598"/>
            <a:ext cx="1612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0"/>
          <p:cNvSpPr/>
          <p:nvPr/>
        </p:nvSpPr>
        <p:spPr>
          <a:xfrm>
            <a:off x="-134011" y="2488643"/>
            <a:ext cx="468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20"/>
          <p:cNvSpPr/>
          <p:nvPr/>
        </p:nvSpPr>
        <p:spPr>
          <a:xfrm>
            <a:off x="252684" y="2649143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0"/>
          <p:cNvSpPr/>
          <p:nvPr/>
        </p:nvSpPr>
        <p:spPr>
          <a:xfrm>
            <a:off x="5436096" y="1203598"/>
            <a:ext cx="504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0"/>
          <p:cNvSpPr/>
          <p:nvPr/>
        </p:nvSpPr>
        <p:spPr>
          <a:xfrm>
            <a:off x="5797300" y="1352999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0"/>
          <p:cNvSpPr/>
          <p:nvPr/>
        </p:nvSpPr>
        <p:spPr>
          <a:xfrm>
            <a:off x="6112688" y="1722823"/>
            <a:ext cx="24198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0"/>
          <p:cNvSpPr/>
          <p:nvPr/>
        </p:nvSpPr>
        <p:spPr>
          <a:xfrm>
            <a:off x="6099480" y="1252158"/>
            <a:ext cx="2289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0"/>
          <p:cNvSpPr/>
          <p:nvPr/>
        </p:nvSpPr>
        <p:spPr>
          <a:xfrm>
            <a:off x="5866980" y="1190603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91" name="Google Shape;191;p20"/>
          <p:cNvSpPr/>
          <p:nvPr/>
        </p:nvSpPr>
        <p:spPr>
          <a:xfrm>
            <a:off x="526343" y="2831249"/>
            <a:ext cx="26643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20"/>
          <p:cNvSpPr/>
          <p:nvPr/>
        </p:nvSpPr>
        <p:spPr>
          <a:xfrm>
            <a:off x="526343" y="2526963"/>
            <a:ext cx="2245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0"/>
          <p:cNvSpPr/>
          <p:nvPr/>
        </p:nvSpPr>
        <p:spPr>
          <a:xfrm>
            <a:off x="293844" y="2465408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4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94" name="Google Shape;194;p20"/>
          <p:cNvSpPr/>
          <p:nvPr/>
        </p:nvSpPr>
        <p:spPr>
          <a:xfrm>
            <a:off x="3376384" y="2997628"/>
            <a:ext cx="2421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3363177" y="2526963"/>
            <a:ext cx="2289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3130677" y="2465408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5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97" name="Google Shape;197;p20"/>
          <p:cNvSpPr/>
          <p:nvPr/>
        </p:nvSpPr>
        <p:spPr>
          <a:xfrm>
            <a:off x="1861128" y="2470144"/>
            <a:ext cx="1354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0"/>
          <p:cNvSpPr/>
          <p:nvPr/>
        </p:nvSpPr>
        <p:spPr>
          <a:xfrm>
            <a:off x="3060996" y="2630330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0"/>
          <p:cNvSpPr/>
          <p:nvPr/>
        </p:nvSpPr>
        <p:spPr>
          <a:xfrm>
            <a:off x="8102076" y="2494539"/>
            <a:ext cx="1612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20"/>
          <p:cNvSpPr/>
          <p:nvPr/>
        </p:nvSpPr>
        <p:spPr>
          <a:xfrm>
            <a:off x="5424773" y="2488707"/>
            <a:ext cx="625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0"/>
          <p:cNvSpPr/>
          <p:nvPr/>
        </p:nvSpPr>
        <p:spPr>
          <a:xfrm>
            <a:off x="5797300" y="2635715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0"/>
          <p:cNvSpPr/>
          <p:nvPr/>
        </p:nvSpPr>
        <p:spPr>
          <a:xfrm>
            <a:off x="6112688" y="3005539"/>
            <a:ext cx="26358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lang="ru-RU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lang="ru-RU" sz="9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20"/>
          <p:cNvSpPr/>
          <p:nvPr/>
        </p:nvSpPr>
        <p:spPr>
          <a:xfrm>
            <a:off x="6099480" y="2534874"/>
            <a:ext cx="2289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0"/>
          <p:cNvSpPr/>
          <p:nvPr/>
        </p:nvSpPr>
        <p:spPr>
          <a:xfrm>
            <a:off x="5868144" y="2470144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6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05" name="Google Shape;205;p20"/>
          <p:cNvSpPr/>
          <p:nvPr/>
        </p:nvSpPr>
        <p:spPr>
          <a:xfrm>
            <a:off x="4570836" y="4270005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06" name="Google Shape;206;p20"/>
          <p:cNvSpPr/>
          <p:nvPr/>
        </p:nvSpPr>
        <p:spPr>
          <a:xfrm>
            <a:off x="-134011" y="3734818"/>
            <a:ext cx="468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20"/>
          <p:cNvSpPr/>
          <p:nvPr/>
        </p:nvSpPr>
        <p:spPr>
          <a:xfrm>
            <a:off x="252684" y="3895318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0"/>
          <p:cNvSpPr/>
          <p:nvPr/>
        </p:nvSpPr>
        <p:spPr>
          <a:xfrm>
            <a:off x="507909" y="4281196"/>
            <a:ext cx="26643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0"/>
          <p:cNvSpPr/>
          <p:nvPr/>
        </p:nvSpPr>
        <p:spPr>
          <a:xfrm>
            <a:off x="526343" y="3773138"/>
            <a:ext cx="2245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0"/>
          <p:cNvSpPr/>
          <p:nvPr/>
        </p:nvSpPr>
        <p:spPr>
          <a:xfrm>
            <a:off x="293844" y="3711583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7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11" name="Google Shape;211;p20"/>
          <p:cNvSpPr/>
          <p:nvPr/>
        </p:nvSpPr>
        <p:spPr>
          <a:xfrm>
            <a:off x="3376384" y="4270005"/>
            <a:ext cx="26742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0"/>
          <p:cNvSpPr/>
          <p:nvPr/>
        </p:nvSpPr>
        <p:spPr>
          <a:xfrm>
            <a:off x="3363177" y="3773138"/>
            <a:ext cx="2289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0"/>
          <p:cNvSpPr/>
          <p:nvPr/>
        </p:nvSpPr>
        <p:spPr>
          <a:xfrm>
            <a:off x="3130677" y="3711583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8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14" name="Google Shape;214;p20"/>
          <p:cNvSpPr/>
          <p:nvPr/>
        </p:nvSpPr>
        <p:spPr>
          <a:xfrm>
            <a:off x="2064929" y="3716319"/>
            <a:ext cx="1354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" name="Google Shape;215;p20"/>
          <p:cNvSpPr/>
          <p:nvPr/>
        </p:nvSpPr>
        <p:spPr>
          <a:xfrm>
            <a:off x="3060996" y="3876505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0"/>
          <p:cNvSpPr/>
          <p:nvPr/>
        </p:nvSpPr>
        <p:spPr>
          <a:xfrm>
            <a:off x="5026375" y="3723878"/>
            <a:ext cx="913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20"/>
          <p:cNvSpPr/>
          <p:nvPr/>
        </p:nvSpPr>
        <p:spPr>
          <a:xfrm>
            <a:off x="5797300" y="3881890"/>
            <a:ext cx="70800" cy="708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0"/>
          <p:cNvSpPr/>
          <p:nvPr/>
        </p:nvSpPr>
        <p:spPr>
          <a:xfrm>
            <a:off x="6194820" y="4042595"/>
            <a:ext cx="26358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0"/>
          <p:cNvSpPr/>
          <p:nvPr/>
        </p:nvSpPr>
        <p:spPr>
          <a:xfrm>
            <a:off x="6194820" y="3757976"/>
            <a:ext cx="2985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0"/>
          <p:cNvSpPr/>
          <p:nvPr/>
        </p:nvSpPr>
        <p:spPr>
          <a:xfrm>
            <a:off x="5868144" y="3716319"/>
            <a:ext cx="31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 b="0" i="0" u="none" strike="noStrike" cap="none">
                <a:solidFill>
                  <a:srgbClr val="00B050"/>
                </a:solidFill>
                <a:latin typeface="Roboto Black"/>
                <a:ea typeface="Roboto Black"/>
                <a:cs typeface="Roboto Black"/>
                <a:sym typeface="Roboto Black"/>
              </a:rPr>
              <a:t>9</a:t>
            </a:r>
            <a:endParaRPr sz="1800" b="0" i="0" u="none" strike="noStrike" cap="none">
              <a:solidFill>
                <a:srgbClr val="00B05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21" name="Google Shape;221;p20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A04F9EF-519B-4B51-966E-62B33A0D9347}"/>
              </a:ext>
            </a:extLst>
          </p:cNvPr>
          <p:cNvSpPr txBox="1"/>
          <p:nvPr/>
        </p:nvSpPr>
        <p:spPr>
          <a:xfrm>
            <a:off x="642393" y="1216719"/>
            <a:ext cx="12951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Python 3.10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D7B9052-8B94-4677-8A28-A5A20CF14BBA}"/>
              </a:ext>
            </a:extLst>
          </p:cNvPr>
          <p:cNvSpPr txBox="1"/>
          <p:nvPr/>
        </p:nvSpPr>
        <p:spPr>
          <a:xfrm>
            <a:off x="3486539" y="1198070"/>
            <a:ext cx="12951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Torch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C6241C8-8C03-4937-8053-2DAD23522BCF}"/>
              </a:ext>
            </a:extLst>
          </p:cNvPr>
          <p:cNvSpPr txBox="1"/>
          <p:nvPr/>
        </p:nvSpPr>
        <p:spPr>
          <a:xfrm>
            <a:off x="6285531" y="1213453"/>
            <a:ext cx="12951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PIL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EC8C05B-D77F-4CD3-8127-DBECE8308902}"/>
              </a:ext>
            </a:extLst>
          </p:cNvPr>
          <p:cNvSpPr txBox="1"/>
          <p:nvPr/>
        </p:nvSpPr>
        <p:spPr>
          <a:xfrm>
            <a:off x="588758" y="2488666"/>
            <a:ext cx="14761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chemeClr val="tx1"/>
                </a:solidFill>
                <a:effectLst/>
                <a:latin typeface="+mj-lt"/>
              </a:rPr>
              <a:t>Torchvision</a:t>
            </a:r>
            <a:endParaRPr lang="en-US" b="0" dirty="0"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EC17378-E80E-4093-8DB2-9E22FFF67019}"/>
              </a:ext>
            </a:extLst>
          </p:cNvPr>
          <p:cNvSpPr txBox="1"/>
          <p:nvPr/>
        </p:nvSpPr>
        <p:spPr>
          <a:xfrm>
            <a:off x="3387915" y="2482252"/>
            <a:ext cx="14761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chemeClr val="tx1"/>
                </a:solidFill>
                <a:effectLst/>
                <a:latin typeface="+mj-lt"/>
              </a:rPr>
              <a:t>Torchvision</a:t>
            </a:r>
            <a:endParaRPr lang="en-US" b="0" dirty="0"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54CEAA0-2F93-485A-819A-32D70B69EEBE}"/>
              </a:ext>
            </a:extLst>
          </p:cNvPr>
          <p:cNvSpPr txBox="1"/>
          <p:nvPr/>
        </p:nvSpPr>
        <p:spPr>
          <a:xfrm>
            <a:off x="6245817" y="2489615"/>
            <a:ext cx="14761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chemeClr val="tx1"/>
                </a:solidFill>
                <a:effectLst/>
                <a:latin typeface="+mj-lt"/>
              </a:rPr>
              <a:t>ffmpeg</a:t>
            </a:r>
            <a:endParaRPr lang="en-US" b="0" dirty="0"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B4E69DB-07B2-457B-98C1-014C0F02F32B}"/>
              </a:ext>
            </a:extLst>
          </p:cNvPr>
          <p:cNvSpPr txBox="1"/>
          <p:nvPr/>
        </p:nvSpPr>
        <p:spPr>
          <a:xfrm>
            <a:off x="653860" y="3692976"/>
            <a:ext cx="14761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chemeClr val="tx1"/>
                </a:solidFill>
                <a:effectLst/>
                <a:latin typeface="+mj-lt"/>
              </a:rPr>
              <a:t>pytube</a:t>
            </a:r>
            <a:endParaRPr lang="en-US" b="0" dirty="0"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C2E026B-2468-463D-A5A0-D93CBDEF10F6}"/>
              </a:ext>
            </a:extLst>
          </p:cNvPr>
          <p:cNvSpPr txBox="1"/>
          <p:nvPr/>
        </p:nvSpPr>
        <p:spPr>
          <a:xfrm>
            <a:off x="3402095" y="3759847"/>
            <a:ext cx="14761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  <a:effectLst/>
                <a:latin typeface="+mj-lt"/>
              </a:rPr>
              <a:t>Os</a:t>
            </a:r>
            <a:endParaRPr lang="en-US" dirty="0"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FCE2AF4-0304-477F-9BC8-7AE07202E350}"/>
              </a:ext>
            </a:extLst>
          </p:cNvPr>
          <p:cNvSpPr txBox="1"/>
          <p:nvPr/>
        </p:nvSpPr>
        <p:spPr>
          <a:xfrm>
            <a:off x="6206413" y="3741429"/>
            <a:ext cx="14761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  <a:effectLst/>
                <a:latin typeface="+mj-lt"/>
              </a:rPr>
              <a:t>Numpy</a:t>
            </a:r>
            <a:endParaRPr lang="en-US" dirty="0">
              <a:solidFill>
                <a:schemeClr val="tx1"/>
              </a:solidFill>
              <a:effectLst/>
              <a:latin typeface="+mj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260648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21140" y="195486"/>
            <a:ext cx="1062559" cy="248003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1"/>
          <p:cNvSpPr/>
          <p:nvPr/>
        </p:nvSpPr>
        <p:spPr>
          <a:xfrm>
            <a:off x="611560" y="1131590"/>
            <a:ext cx="4572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Метрики успешности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1"/>
          <p:cNvSpPr/>
          <p:nvPr/>
        </p:nvSpPr>
        <p:spPr>
          <a:xfrm>
            <a:off x="611560" y="1995686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......................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21"/>
          <p:cNvSpPr/>
          <p:nvPr/>
        </p:nvSpPr>
        <p:spPr>
          <a:xfrm>
            <a:off x="683568" y="2624594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1"/>
          <p:cNvSpPr/>
          <p:nvPr/>
        </p:nvSpPr>
        <p:spPr>
          <a:xfrm>
            <a:off x="3779912" y="2624594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21"/>
          <p:cNvSpPr/>
          <p:nvPr/>
        </p:nvSpPr>
        <p:spPr>
          <a:xfrm>
            <a:off x="6732240" y="2624594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3804506" y="3890348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1"/>
          <p:cNvSpPr/>
          <p:nvPr/>
        </p:nvSpPr>
        <p:spPr>
          <a:xfrm>
            <a:off x="6732240" y="3863013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1"/>
          <p:cNvSpPr/>
          <p:nvPr/>
        </p:nvSpPr>
        <p:spPr>
          <a:xfrm>
            <a:off x="755576" y="2427734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1"/>
          <p:cNvSpPr/>
          <p:nvPr/>
        </p:nvSpPr>
        <p:spPr>
          <a:xfrm>
            <a:off x="683568" y="3863013"/>
            <a:ext cx="17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21"/>
          <p:cNvSpPr/>
          <p:nvPr/>
        </p:nvSpPr>
        <p:spPr>
          <a:xfrm>
            <a:off x="755576" y="3666153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1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5F42F2-9168-4662-98FB-8F7746DFF52F}"/>
              </a:ext>
            </a:extLst>
          </p:cNvPr>
          <p:cNvSpPr txBox="1"/>
          <p:nvPr/>
        </p:nvSpPr>
        <p:spPr>
          <a:xfrm>
            <a:off x="1125416" y="2240942"/>
            <a:ext cx="64922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Создано видео сравнения поз двух танцующих  людей с выводом основных метрик сравнения (косинусная схожесть и взвешенное расстояние)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83F4C2-FD85-4E49-99EF-C91530463F45}"/>
              </a:ext>
            </a:extLst>
          </p:cNvPr>
          <p:cNvSpPr txBox="1"/>
          <p:nvPr/>
        </p:nvSpPr>
        <p:spPr>
          <a:xfrm>
            <a:off x="1059443" y="3467251"/>
            <a:ext cx="668482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Создано видео сравнения поз двух людей, выполняющих заданные упражнения, например, </a:t>
            </a:r>
            <a:r>
              <a:rPr lang="en-US" dirty="0" err="1">
                <a:solidFill>
                  <a:schemeClr val="bg1"/>
                </a:solidFill>
              </a:rPr>
              <a:t>pilates</a:t>
            </a:r>
            <a:r>
              <a:rPr lang="en-US" dirty="0">
                <a:solidFill>
                  <a:schemeClr val="bg1"/>
                </a:solidFill>
              </a:rPr>
              <a:t>,</a:t>
            </a:r>
            <a:r>
              <a:rPr lang="ru-RU" dirty="0">
                <a:solidFill>
                  <a:schemeClr val="bg1"/>
                </a:solidFill>
              </a:rPr>
              <a:t> с выводом основных метрик сравнения (косинусная схожесть и взвешенное расстояние)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6230"/>
            <a:ext cx="9143998" cy="5145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64526" y="-72008"/>
            <a:ext cx="9308525" cy="52360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260648" y="474859"/>
            <a:ext cx="2926773" cy="8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21140" y="195486"/>
            <a:ext cx="1062559" cy="248003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2"/>
          <p:cNvSpPr/>
          <p:nvPr/>
        </p:nvSpPr>
        <p:spPr>
          <a:xfrm>
            <a:off x="576064" y="1583322"/>
            <a:ext cx="4572000" cy="15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Дополнительный </a:t>
            </a:r>
            <a:endParaRPr sz="2400"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dirty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слайд</a:t>
            </a:r>
            <a:endParaRPr sz="2400" b="0" i="0" u="none" strike="noStrike" cap="none" dirty="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3" name="Google Shape;253;p22"/>
          <p:cNvSpPr/>
          <p:nvPr/>
        </p:nvSpPr>
        <p:spPr>
          <a:xfrm>
            <a:off x="3275856" y="697521"/>
            <a:ext cx="2411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2"/>
          <p:cNvSpPr/>
          <p:nvPr/>
        </p:nvSpPr>
        <p:spPr>
          <a:xfrm>
            <a:off x="3293603" y="1615901"/>
            <a:ext cx="1907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2"/>
          <p:cNvSpPr/>
          <p:nvPr/>
        </p:nvSpPr>
        <p:spPr>
          <a:xfrm>
            <a:off x="3293603" y="2552005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22"/>
          <p:cNvSpPr/>
          <p:nvPr/>
        </p:nvSpPr>
        <p:spPr>
          <a:xfrm>
            <a:off x="576064" y="3128069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1" i="0" u="none" strike="noStrike" cap="none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......................</a:t>
            </a:r>
            <a:endParaRPr sz="14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7" name="Google Shape;257;p22"/>
          <p:cNvSpPr/>
          <p:nvPr/>
        </p:nvSpPr>
        <p:spPr>
          <a:xfrm>
            <a:off x="3383360" y="483518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2"/>
          <p:cNvSpPr/>
          <p:nvPr/>
        </p:nvSpPr>
        <p:spPr>
          <a:xfrm>
            <a:off x="3396949" y="1399877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2"/>
          <p:cNvSpPr/>
          <p:nvPr/>
        </p:nvSpPr>
        <p:spPr>
          <a:xfrm>
            <a:off x="3404876" y="2314251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2"/>
          <p:cNvSpPr/>
          <p:nvPr/>
        </p:nvSpPr>
        <p:spPr>
          <a:xfrm>
            <a:off x="3293603" y="3435846"/>
            <a:ext cx="223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22"/>
          <p:cNvSpPr/>
          <p:nvPr/>
        </p:nvSpPr>
        <p:spPr>
          <a:xfrm>
            <a:off x="3293602" y="4371950"/>
            <a:ext cx="3546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22"/>
          <p:cNvSpPr/>
          <p:nvPr/>
        </p:nvSpPr>
        <p:spPr>
          <a:xfrm>
            <a:off x="3396949" y="3219822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2"/>
          <p:cNvSpPr/>
          <p:nvPr/>
        </p:nvSpPr>
        <p:spPr>
          <a:xfrm>
            <a:off x="3404876" y="4134196"/>
            <a:ext cx="144000" cy="1440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2"/>
          <p:cNvSpPr/>
          <p:nvPr/>
        </p:nvSpPr>
        <p:spPr>
          <a:xfrm>
            <a:off x="205252" y="196075"/>
            <a:ext cx="35145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Специализация «</a:t>
            </a:r>
            <a:r>
              <a:rPr lang="ru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Science, Computer Vision</a:t>
            </a:r>
            <a:r>
              <a:rPr lang="ru" sz="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sz="8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947D45-D3EE-4B83-959F-B66089B0A59A}"/>
              </a:ext>
            </a:extLst>
          </p:cNvPr>
          <p:cNvSpPr txBox="1"/>
          <p:nvPr/>
        </p:nvSpPr>
        <p:spPr>
          <a:xfrm>
            <a:off x="299756" y="2702324"/>
            <a:ext cx="564384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dirty="0">
                <a:solidFill>
                  <a:srgbClr val="313131"/>
                </a:solidFill>
                <a:latin typeface="Open Sans" panose="020B0606030504020204" pitchFamily="34" charset="0"/>
              </a:rPr>
              <a:t>Выполнено: </a:t>
            </a:r>
            <a:endParaRPr lang="en-US" sz="1400" b="1" i="0" dirty="0">
              <a:solidFill>
                <a:srgbClr val="313131"/>
              </a:solidFill>
              <a:effectLst/>
              <a:latin typeface="Open Sans" panose="020B060603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Спринт 1.</a:t>
            </a:r>
            <a:r>
              <a:rPr lang="ru-RU" sz="1400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Построение каркаса позы через ключевые точки.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Спринт 2.</a:t>
            </a:r>
            <a:r>
              <a:rPr lang="ru-RU" sz="1400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Оценка сходства поз по фотографии.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Спринт 3.</a:t>
            </a:r>
            <a:r>
              <a:rPr lang="ru-RU" sz="1400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Валидация оценки позы на видео.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Спринт 4.</a:t>
            </a:r>
            <a:r>
              <a:rPr lang="ru-RU" sz="1400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Разработка своего виртуального коуча.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Спринт 5.</a:t>
            </a:r>
            <a:r>
              <a:rPr lang="ru-RU" sz="1400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Подготовка к презентации проекта.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539</Words>
  <Application>Microsoft Office PowerPoint</Application>
  <PresentationFormat>Экран (16:9)</PresentationFormat>
  <Paragraphs>108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Open Sans</vt:lpstr>
      <vt:lpstr>Calibri</vt:lpstr>
      <vt:lpstr>Roboto Black</vt:lpstr>
      <vt:lpstr>Roboto</vt:lpstr>
      <vt:lpstr>Arial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Anturui Anturui</cp:lastModifiedBy>
  <cp:revision>11</cp:revision>
  <dcterms:modified xsi:type="dcterms:W3CDTF">2023-09-06T11:33:54Z</dcterms:modified>
</cp:coreProperties>
</file>